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Nuni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italic.fntdata"/><Relationship Id="rId20" Type="http://schemas.openxmlformats.org/officeDocument/2006/relationships/slide" Target="slides/slide15.xml"/><Relationship Id="rId41" Type="http://schemas.openxmlformats.org/officeDocument/2006/relationships/font" Target="fonts/Nuni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Nunito-bold.fntdata"/><Relationship Id="rId16" Type="http://schemas.openxmlformats.org/officeDocument/2006/relationships/slide" Target="slides/slide11.xml"/><Relationship Id="rId38" Type="http://schemas.openxmlformats.org/officeDocument/2006/relationships/font" Target="fonts/Nuni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72af7a530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72af7a530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f8d078a4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f8d078a4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c30b91177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c30b91177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c30b91177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c30b91177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f8d078a4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f8d078a4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f8d078a43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f8d078a4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f8d078a4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f8d078a4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f8d078a43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f8d078a43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f8d078a43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f8d078a43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f8d078a43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f8d078a43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f8d078a4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f8d078a4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c30b910e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c30b910e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f8d078a4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f8d078a4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f8d078a43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f8d078a4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72af7a530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72af7a530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f8d078a4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f8d078a4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f8d078a4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f8d078a4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f8d078a4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f8d078a4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f8d078a4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f8d078a4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f8d078a4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f8d078a4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f8d078a4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f8d078a4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f8d078a43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f8d078a43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c30b91177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c30b91177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f8d078a4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f8d078a4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c30b9117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5c30b9117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f8d078a43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f8d078a43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72af7a530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72af7a530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9de4f8f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9de4f8f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f8d078a43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f8d078a43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f8d078a4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f8d078a4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f8d078a4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f8d078a4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f8d078a4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f8d078a4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f5fBwppxtkI" TargetMode="External"/><Relationship Id="rId4" Type="http://schemas.openxmlformats.org/officeDocument/2006/relationships/hyperlink" Target="https://www.youtube.com/watch?v=J4OQQ9bA6g0" TargetMode="External"/><Relationship Id="rId5" Type="http://schemas.openxmlformats.org/officeDocument/2006/relationships/hyperlink" Target="https://www.youtube.com/watch?v=GE-lrRbU124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ultimaker.com/en/products/ultimaker-cura-software" TargetMode="External"/><Relationship Id="rId4" Type="http://schemas.openxmlformats.org/officeDocument/2006/relationships/hyperlink" Target="https://desktop.github.com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UBC-Rapid/Cura-settings" TargetMode="External"/><Relationship Id="rId4" Type="http://schemas.openxmlformats.org/officeDocument/2006/relationships/hyperlink" Target="https://github.com/rprakitpong/RapidPrototypingWorkshop" TargetMode="External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printing/slicing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Friend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repo</a:t>
            </a:r>
            <a:endParaRPr/>
          </a:p>
        </p:txBody>
      </p:sp>
      <p:sp>
        <p:nvSpPr>
          <p:cNvPr id="183" name="Google Shape;183;p22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These repo act exactly like normal folders and files to you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encourage you to read ahead on workshops if you have time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[Fetch Origin] occasionally to update your local repos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2"/>
          <p:cNvPicPr preferRelativeResize="0"/>
          <p:nvPr/>
        </p:nvPicPr>
        <p:blipFill rotWithShape="1">
          <a:blip r:embed="rId3">
            <a:alphaModFix/>
          </a:blip>
          <a:srcRect b="88281" l="0" r="31162" t="0"/>
          <a:stretch/>
        </p:blipFill>
        <p:spPr>
          <a:xfrm>
            <a:off x="4636875" y="2248200"/>
            <a:ext cx="4209499" cy="49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2"/>
          <p:cNvSpPr/>
          <p:nvPr/>
        </p:nvSpPr>
        <p:spPr>
          <a:xfrm>
            <a:off x="7587833" y="2398358"/>
            <a:ext cx="1276675" cy="496950"/>
          </a:xfrm>
          <a:custGeom>
            <a:rect b="b" l="l" r="r" t="t"/>
            <a:pathLst>
              <a:path extrusionOk="0" h="19878" w="51067">
                <a:moveTo>
                  <a:pt x="35553" y="1970"/>
                </a:moveTo>
                <a:cubicBezTo>
                  <a:pt x="25139" y="1970"/>
                  <a:pt x="14196" y="-1891"/>
                  <a:pt x="4316" y="1402"/>
                </a:cubicBezTo>
                <a:cubicBezTo>
                  <a:pt x="1179" y="2448"/>
                  <a:pt x="-706" y="7353"/>
                  <a:pt x="340" y="10490"/>
                </a:cubicBezTo>
                <a:cubicBezTo>
                  <a:pt x="3540" y="20090"/>
                  <a:pt x="19187" y="19577"/>
                  <a:pt x="29306" y="19577"/>
                </a:cubicBezTo>
                <a:cubicBezTo>
                  <a:pt x="36562" y="19577"/>
                  <a:pt x="48025" y="20781"/>
                  <a:pt x="50320" y="13897"/>
                </a:cubicBezTo>
                <a:cubicBezTo>
                  <a:pt x="51160" y="11376"/>
                  <a:pt x="51631" y="7825"/>
                  <a:pt x="49752" y="5946"/>
                </a:cubicBezTo>
                <a:cubicBezTo>
                  <a:pt x="44916" y="1110"/>
                  <a:pt x="36145" y="4242"/>
                  <a:pt x="29306" y="4242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 a model</a:t>
            </a:r>
            <a:endParaRPr/>
          </a:p>
        </p:txBody>
      </p:sp>
      <p:sp>
        <p:nvSpPr>
          <p:cNvPr id="191" name="Google Shape;191;p23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You’ll get to print a small model today (yays!)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Go to “thingiverse.com”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Search for something you want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Some ideas: pen cap, loaded dice, lowpoly dog, low poly dog, utility knife, cable clip, cable wrapper </a:t>
            </a:r>
            <a:endParaRPr/>
          </a:p>
        </p:txBody>
      </p:sp>
      <p:pic>
        <p:nvPicPr>
          <p:cNvPr id="192" name="Google Shape;192;p23"/>
          <p:cNvPicPr preferRelativeResize="0"/>
          <p:nvPr/>
        </p:nvPicPr>
        <p:blipFill rotWithShape="1">
          <a:blip r:embed="rId3">
            <a:alphaModFix/>
          </a:blip>
          <a:srcRect b="0" l="16031" r="11948" t="0"/>
          <a:stretch/>
        </p:blipFill>
        <p:spPr>
          <a:xfrm>
            <a:off x="2023850" y="3731350"/>
            <a:ext cx="6824451" cy="113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 a model</a:t>
            </a:r>
            <a:endParaRPr/>
          </a:p>
        </p:txBody>
      </p:sp>
      <p:sp>
        <p:nvSpPr>
          <p:cNvPr id="198" name="Google Shape;198;p2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Once you click on the thing you want, s</a:t>
            </a:r>
            <a:r>
              <a:rPr lang="en-GB"/>
              <a:t>croll down and click on “Thing Files”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Get just the model you want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Sometimes if you blindly download you’ll get a huge zip file with everything</a:t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1625" y="318525"/>
            <a:ext cx="2702175" cy="301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 rotWithShape="1">
          <a:blip r:embed="rId4">
            <a:alphaModFix/>
          </a:blip>
          <a:srcRect b="0" l="0" r="43139" t="0"/>
          <a:stretch/>
        </p:blipFill>
        <p:spPr>
          <a:xfrm>
            <a:off x="5911876" y="2671126"/>
            <a:ext cx="2944348" cy="211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06" name="Google Shape;206;p2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Opening Cura for the first time should let you add a printer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Select Prusa i3 Mk2</a:t>
            </a:r>
            <a:endParaRPr/>
          </a:p>
        </p:txBody>
      </p:sp>
      <p:pic>
        <p:nvPicPr>
          <p:cNvPr id="207" name="Google Shape;20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69250"/>
            <a:ext cx="4299301" cy="3405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6"/>
          <p:cNvPicPr preferRelativeResize="0"/>
          <p:nvPr/>
        </p:nvPicPr>
        <p:blipFill rotWithShape="1">
          <a:blip r:embed="rId3">
            <a:alphaModFix/>
          </a:blip>
          <a:srcRect b="18052" l="4897" r="0" t="0"/>
          <a:stretch/>
        </p:blipFill>
        <p:spPr>
          <a:xfrm>
            <a:off x="4997950" y="589125"/>
            <a:ext cx="3451150" cy="3965251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14" name="Google Shape;214;p26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We’re going to change print profile to what the team has tested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[Custom]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[Profile] -&gt; [Manage Profiles]</a:t>
            </a: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7397550" y="1891816"/>
            <a:ext cx="866125" cy="282175"/>
          </a:xfrm>
          <a:custGeom>
            <a:rect b="b" l="l" r="r" t="t"/>
            <a:pathLst>
              <a:path extrusionOk="0" h="11287" w="34645">
                <a:moveTo>
                  <a:pt x="0" y="2704"/>
                </a:moveTo>
                <a:cubicBezTo>
                  <a:pt x="5335" y="-1297"/>
                  <a:pt x="13209" y="432"/>
                  <a:pt x="19878" y="432"/>
                </a:cubicBezTo>
                <a:cubicBezTo>
                  <a:pt x="25299" y="432"/>
                  <a:pt x="34645" y="1827"/>
                  <a:pt x="34645" y="7248"/>
                </a:cubicBezTo>
                <a:cubicBezTo>
                  <a:pt x="34645" y="10924"/>
                  <a:pt x="27420" y="8630"/>
                  <a:pt x="23854" y="9520"/>
                </a:cubicBezTo>
                <a:cubicBezTo>
                  <a:pt x="19258" y="10667"/>
                  <a:pt x="14250" y="8938"/>
                  <a:pt x="9655" y="10087"/>
                </a:cubicBezTo>
                <a:cubicBezTo>
                  <a:pt x="7444" y="10640"/>
                  <a:pt x="4737" y="11919"/>
                  <a:pt x="2840" y="10655"/>
                </a:cubicBezTo>
                <a:cubicBezTo>
                  <a:pt x="-331" y="8543"/>
                  <a:pt x="4141" y="432"/>
                  <a:pt x="7951" y="432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6" name="Google Shape;216;p26"/>
          <p:cNvSpPr/>
          <p:nvPr/>
        </p:nvSpPr>
        <p:spPr>
          <a:xfrm>
            <a:off x="7950270" y="2288898"/>
            <a:ext cx="361875" cy="256675"/>
          </a:xfrm>
          <a:custGeom>
            <a:rect b="b" l="l" r="r" t="t"/>
            <a:pathLst>
              <a:path extrusionOk="0" h="10267" w="14475">
                <a:moveTo>
                  <a:pt x="2881" y="4428"/>
                </a:moveTo>
                <a:cubicBezTo>
                  <a:pt x="5219" y="2090"/>
                  <a:pt x="9011" y="-1027"/>
                  <a:pt x="11968" y="452"/>
                </a:cubicBezTo>
                <a:cubicBezTo>
                  <a:pt x="14110" y="1523"/>
                  <a:pt x="14710" y="4919"/>
                  <a:pt x="14240" y="7267"/>
                </a:cubicBezTo>
                <a:cubicBezTo>
                  <a:pt x="13386" y="11537"/>
                  <a:pt x="3592" y="10890"/>
                  <a:pt x="1177" y="7267"/>
                </a:cubicBezTo>
                <a:cubicBezTo>
                  <a:pt x="330" y="5997"/>
                  <a:pt x="-470" y="3803"/>
                  <a:pt x="609" y="2724"/>
                </a:cubicBezTo>
                <a:cubicBezTo>
                  <a:pt x="2088" y="1245"/>
                  <a:pt x="4766" y="2156"/>
                  <a:pt x="6857" y="2156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7" name="Google Shape;217;p26"/>
          <p:cNvSpPr/>
          <p:nvPr/>
        </p:nvSpPr>
        <p:spPr>
          <a:xfrm>
            <a:off x="5737686" y="4174669"/>
            <a:ext cx="1004125" cy="314500"/>
          </a:xfrm>
          <a:custGeom>
            <a:rect b="b" l="l" r="r" t="t"/>
            <a:pathLst>
              <a:path extrusionOk="0" h="12580" w="40165">
                <a:moveTo>
                  <a:pt x="4489" y="4534"/>
                </a:moveTo>
                <a:cubicBezTo>
                  <a:pt x="15647" y="813"/>
                  <a:pt x="43420" y="-4352"/>
                  <a:pt x="39701" y="6806"/>
                </a:cubicBezTo>
                <a:cubicBezTo>
                  <a:pt x="38220" y="11249"/>
                  <a:pt x="30690" y="9443"/>
                  <a:pt x="26071" y="10213"/>
                </a:cubicBezTo>
                <a:cubicBezTo>
                  <a:pt x="17659" y="11615"/>
                  <a:pt x="6543" y="15108"/>
                  <a:pt x="513" y="9078"/>
                </a:cubicBezTo>
                <a:cubicBezTo>
                  <a:pt x="-1308" y="7257"/>
                  <a:pt x="3237" y="4652"/>
                  <a:pt x="5056" y="2830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63850"/>
            <a:ext cx="4299300" cy="2415797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[Import]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Find the profile “MK2 Cl0ned PLA” and import 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Or profile for other printer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I’ll tell you which profile to import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Select the profile and click [Activate]</a:t>
            </a: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7554658" y="1871961"/>
            <a:ext cx="591700" cy="344000"/>
          </a:xfrm>
          <a:custGeom>
            <a:rect b="b" l="l" r="r" t="t"/>
            <a:pathLst>
              <a:path extrusionOk="0" h="13760" w="23668">
                <a:moveTo>
                  <a:pt x="17570" y="659"/>
                </a:moveTo>
                <a:cubicBezTo>
                  <a:pt x="13405" y="659"/>
                  <a:pt x="9026" y="-658"/>
                  <a:pt x="5075" y="659"/>
                </a:cubicBezTo>
                <a:cubicBezTo>
                  <a:pt x="2179" y="1624"/>
                  <a:pt x="-1160" y="6070"/>
                  <a:pt x="532" y="8611"/>
                </a:cubicBezTo>
                <a:cubicBezTo>
                  <a:pt x="4646" y="14788"/>
                  <a:pt x="16505" y="14996"/>
                  <a:pt x="22682" y="10882"/>
                </a:cubicBezTo>
                <a:cubicBezTo>
                  <a:pt x="25741" y="8844"/>
                  <a:pt x="20110" y="1795"/>
                  <a:pt x="16434" y="1795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6" name="Google Shape;226;p27"/>
          <p:cNvSpPr/>
          <p:nvPr/>
        </p:nvSpPr>
        <p:spPr>
          <a:xfrm>
            <a:off x="5296125" y="1902625"/>
            <a:ext cx="728275" cy="227625"/>
          </a:xfrm>
          <a:custGeom>
            <a:rect b="b" l="l" r="r" t="t"/>
            <a:pathLst>
              <a:path extrusionOk="0" h="9105" w="29131">
                <a:moveTo>
                  <a:pt x="0" y="3408"/>
                </a:moveTo>
                <a:cubicBezTo>
                  <a:pt x="5605" y="45"/>
                  <a:pt x="12775" y="0"/>
                  <a:pt x="19311" y="0"/>
                </a:cubicBezTo>
                <a:cubicBezTo>
                  <a:pt x="22724" y="0"/>
                  <a:pt x="28138" y="97"/>
                  <a:pt x="28966" y="3408"/>
                </a:cubicBezTo>
                <a:cubicBezTo>
                  <a:pt x="30288" y="8696"/>
                  <a:pt x="19082" y="9088"/>
                  <a:pt x="13631" y="9088"/>
                </a:cubicBezTo>
                <a:cubicBezTo>
                  <a:pt x="9021" y="9088"/>
                  <a:pt x="568" y="9154"/>
                  <a:pt x="568" y="4544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32" name="Google Shape;232;p28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on the folder icon on top left to import a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Select the model you downloaded earlier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Right mouse drag to rotate camera, middle mouse drag to translate camera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on the model to select it for manipulation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Below folder icon are the tools to manipulate the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Try out a few of them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It’s too simple for me to go over them</a:t>
            </a:r>
            <a:endParaRPr/>
          </a:p>
        </p:txBody>
      </p:sp>
      <p:pic>
        <p:nvPicPr>
          <p:cNvPr id="233" name="Google Shape;233;p28"/>
          <p:cNvPicPr preferRelativeResize="0"/>
          <p:nvPr/>
        </p:nvPicPr>
        <p:blipFill rotWithShape="1">
          <a:blip r:embed="rId3">
            <a:alphaModFix/>
          </a:blip>
          <a:srcRect b="24761" l="0" r="51451" t="0"/>
          <a:stretch/>
        </p:blipFill>
        <p:spPr>
          <a:xfrm>
            <a:off x="4756575" y="971040"/>
            <a:ext cx="3862051" cy="3201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8"/>
          <p:cNvSpPr/>
          <p:nvPr/>
        </p:nvSpPr>
        <p:spPr>
          <a:xfrm>
            <a:off x="4663122" y="1405168"/>
            <a:ext cx="462625" cy="432850"/>
          </a:xfrm>
          <a:custGeom>
            <a:rect b="b" l="l" r="r" t="t"/>
            <a:pathLst>
              <a:path extrusionOk="0" h="17314" w="18505">
                <a:moveTo>
                  <a:pt x="18505" y="5132"/>
                </a:moveTo>
                <a:cubicBezTo>
                  <a:pt x="14704" y="381"/>
                  <a:pt x="1807" y="-2475"/>
                  <a:pt x="331" y="3428"/>
                </a:cubicBezTo>
                <a:cubicBezTo>
                  <a:pt x="-993" y="8726"/>
                  <a:pt x="4120" y="15735"/>
                  <a:pt x="9418" y="17059"/>
                </a:cubicBezTo>
                <a:cubicBezTo>
                  <a:pt x="13496" y="18079"/>
                  <a:pt x="16801" y="11039"/>
                  <a:pt x="16801" y="6835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40" name="Google Shape;240;p2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Switch back to recommended print setup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Stick to recommended for now since it’s all preset by the profile you just import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highly </a:t>
            </a:r>
            <a:r>
              <a:rPr lang="en-GB"/>
              <a:t>encourage</a:t>
            </a:r>
            <a:r>
              <a:rPr lang="en-GB"/>
              <a:t> you to look at the custom settings and see what you can customize for the printer through software</a:t>
            </a:r>
            <a:endParaRPr/>
          </a:p>
        </p:txBody>
      </p:sp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 b="0" l="67373" r="0" t="0"/>
          <a:stretch/>
        </p:blipFill>
        <p:spPr>
          <a:xfrm>
            <a:off x="5607297" y="710963"/>
            <a:ext cx="2270078" cy="372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47" name="Google Shape;247;p30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[Prepare] to slice the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Make sure the model you’ve found doesn’t exceed 15g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Don’t be wasteful!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can hover over time and material use to see in depth stats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Cura likes to give underestimate for time though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Do that time multiplied by 1.25 as a ballpark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[Save to File] to save it to an SD card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I’ll pass one around</a:t>
            </a:r>
            <a:endParaRPr/>
          </a:p>
        </p:txBody>
      </p:sp>
      <p:pic>
        <p:nvPicPr>
          <p:cNvPr id="248" name="Google Shape;2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9899" y="2421169"/>
            <a:ext cx="4330475" cy="1037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0"/>
          <p:cNvPicPr preferRelativeResize="0"/>
          <p:nvPr/>
        </p:nvPicPr>
        <p:blipFill rotWithShape="1">
          <a:blip r:embed="rId4">
            <a:alphaModFix/>
          </a:blip>
          <a:srcRect b="0" l="72492" r="0" t="86959"/>
          <a:stretch/>
        </p:blipFill>
        <p:spPr>
          <a:xfrm>
            <a:off x="4983388" y="1684387"/>
            <a:ext cx="3443520" cy="873163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0"/>
          <p:cNvSpPr/>
          <p:nvPr/>
        </p:nvSpPr>
        <p:spPr>
          <a:xfrm>
            <a:off x="7296712" y="2017886"/>
            <a:ext cx="1230350" cy="612700"/>
          </a:xfrm>
          <a:custGeom>
            <a:rect b="b" l="l" r="r" t="t"/>
            <a:pathLst>
              <a:path extrusionOk="0" h="24508" w="49214">
                <a:moveTo>
                  <a:pt x="1195" y="15837"/>
                </a:moveTo>
                <a:cubicBezTo>
                  <a:pt x="1195" y="11857"/>
                  <a:pt x="-1694" y="5885"/>
                  <a:pt x="1762" y="3910"/>
                </a:cubicBezTo>
                <a:cubicBezTo>
                  <a:pt x="14979" y="-3644"/>
                  <a:pt x="37500" y="248"/>
                  <a:pt x="46631" y="12429"/>
                </a:cubicBezTo>
                <a:cubicBezTo>
                  <a:pt x="47960" y="14202"/>
                  <a:pt x="49893" y="16695"/>
                  <a:pt x="48902" y="18677"/>
                </a:cubicBezTo>
                <a:cubicBezTo>
                  <a:pt x="45812" y="24857"/>
                  <a:pt x="35337" y="21458"/>
                  <a:pt x="28456" y="22084"/>
                </a:cubicBezTo>
                <a:cubicBezTo>
                  <a:pt x="19781" y="22873"/>
                  <a:pt x="10121" y="26548"/>
                  <a:pt x="2330" y="22652"/>
                </a:cubicBezTo>
                <a:cubicBezTo>
                  <a:pt x="-1411" y="20782"/>
                  <a:pt x="1195" y="14339"/>
                  <a:pt x="1195" y="10157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 #1.5</a:t>
            </a:r>
            <a:endParaRPr/>
          </a:p>
        </p:txBody>
      </p:sp>
      <p:sp>
        <p:nvSpPr>
          <p:cNvPr id="256" name="Google Shape;256;p31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If you increase length by twice, and the model is uniformly scaled, by how much does the volume increase?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Pre-workshop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30700" y="2319050"/>
            <a:ext cx="46500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Watch: 3D printing overview </a:t>
            </a:r>
            <a:br>
              <a:rPr lang="en-GB"/>
            </a:br>
            <a:r>
              <a:rPr lang="en-GB" u="sng">
                <a:solidFill>
                  <a:schemeClr val="hlink"/>
                </a:solidFill>
                <a:hlinkClick r:id="rId3"/>
              </a:rPr>
              <a:t>https://www.youtube.com/watch?v=f5fBwppxtkI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Watch: </a:t>
            </a:r>
            <a:r>
              <a:rPr lang="en-GB"/>
              <a:t>Fused Deposition Modelling (FDM) Process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https://www.youtube.com/watch?v=J4OQQ9bA6g0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Watch: Original Prusa i3 MK3 guide for a new user </a:t>
            </a:r>
            <a:r>
              <a:rPr lang="en-GB" u="sng">
                <a:solidFill>
                  <a:schemeClr val="hlink"/>
                </a:solidFill>
                <a:hlinkClick r:id="rId5"/>
              </a:rPr>
              <a:t>https://www.youtube.com/watch?v=GE-lrRbU124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Answer</a:t>
            </a:r>
            <a:r>
              <a:rPr lang="en-GB"/>
              <a:t> #1.5</a:t>
            </a:r>
            <a:endParaRPr/>
          </a:p>
        </p:txBody>
      </p:sp>
      <p:sp>
        <p:nvSpPr>
          <p:cNvPr id="262" name="Google Shape;262;p32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8 times (2^3)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Part 2: on the printer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Space tour</a:t>
            </a:r>
            <a:endParaRPr/>
          </a:p>
        </p:txBody>
      </p:sp>
      <p:sp>
        <p:nvSpPr>
          <p:cNvPr id="273" name="Google Shape;273;p3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Team desktop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There’s Cura with all the settings on here</a:t>
            </a:r>
            <a:endParaRPr/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59513"/>
            <a:ext cx="4299300" cy="322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Space tour</a:t>
            </a:r>
            <a:endParaRPr/>
          </a:p>
        </p:txBody>
      </p:sp>
      <p:sp>
        <p:nvSpPr>
          <p:cNvPr id="280" name="Google Shape;280;p3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Work bench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Make sure it’s clean after you use it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So not looking like this lol</a:t>
            </a:r>
            <a:endParaRPr/>
          </a:p>
        </p:txBody>
      </p:sp>
      <p:pic>
        <p:nvPicPr>
          <p:cNvPr id="281" name="Google Shape;2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875" y="1070200"/>
            <a:ext cx="4004104" cy="3003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Space tour</a:t>
            </a:r>
            <a:endParaRPr/>
          </a:p>
        </p:txBody>
      </p:sp>
      <p:sp>
        <p:nvSpPr>
          <p:cNvPr id="287" name="Google Shape;287;p36"/>
          <p:cNvSpPr txBox="1"/>
          <p:nvPr>
            <p:ph idx="1" type="body"/>
          </p:nvPr>
        </p:nvSpPr>
        <p:spPr>
          <a:xfrm>
            <a:off x="830700" y="2319050"/>
            <a:ext cx="23298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Our printers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You’re free to use it for your own personal projects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You’ll use them throughout the workshops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can keep things in cabinets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Ask for passcode from execs</a:t>
            </a:r>
            <a:endParaRPr/>
          </a:p>
        </p:txBody>
      </p:sp>
      <p:pic>
        <p:nvPicPr>
          <p:cNvPr id="288" name="Google Shape;2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1526" y="1549625"/>
            <a:ext cx="5530552" cy="204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Space tour</a:t>
            </a:r>
            <a:endParaRPr/>
          </a:p>
        </p:txBody>
      </p:sp>
      <p:sp>
        <p:nvSpPr>
          <p:cNvPr id="294" name="Google Shape;294;p3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Tools cabinet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Put things back when you’re done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Note</a:t>
            </a:r>
            <a:endParaRPr/>
          </a:p>
        </p:txBody>
      </p:sp>
      <p:sp>
        <p:nvSpPr>
          <p:cNvPr id="300" name="Google Shape;300;p38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Wear PPE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Don’t eat in the space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Clean up after yourself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</a:t>
            </a:r>
            <a:r>
              <a:rPr lang="en-GB"/>
              <a:t> #2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(to get over the boring stuff)</a:t>
            </a:r>
            <a:endParaRPr sz="2000"/>
          </a:p>
        </p:txBody>
      </p:sp>
      <p:sp>
        <p:nvSpPr>
          <p:cNvPr id="306" name="Google Shape;306;p3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How do you measure the proper gap between first layer and printer bed?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type of alcohol do you clean the bed with?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Answer #2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12" name="Google Shape;312;p40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 sheet of paper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Isopropyl alcohol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the printer </a:t>
            </a:r>
            <a:endParaRPr/>
          </a:p>
        </p:txBody>
      </p:sp>
      <p:sp>
        <p:nvSpPr>
          <p:cNvPr id="318" name="Google Shape;318;p41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Turn it 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Clean bed as needed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Put in SD card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Scroll to your gcode file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Preheat (or auto preheat)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Calibrate (or auto calibrate)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Watch until the first layer is done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No point in explaining more, I’ll show you once and let you do your own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Pre-workshop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Download and install: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Cura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https://ultimaker.com/en/products/ultimaker-cura-software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Github Desktop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https://desktop.github.com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Make a Github account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2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turn</a:t>
            </a:r>
            <a:endParaRPr/>
          </a:p>
        </p:txBody>
      </p:sp>
      <p:sp>
        <p:nvSpPr>
          <p:cNvPr id="324" name="Google Shape;324;p42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Before the next workshop or right after this workshop is done, I’ll let you </a:t>
            </a:r>
            <a:r>
              <a:rPr lang="en-GB"/>
              <a:t>into</a:t>
            </a:r>
            <a:r>
              <a:rPr lang="en-GB"/>
              <a:t> this space to print the model you sliced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You’ll clean bed/print successfully without my help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can use online references though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Prusa Mk3 Guide video I made you watch before this workshop is a good resource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3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Troubleshooting</a:t>
            </a:r>
            <a:endParaRPr/>
          </a:p>
        </p:txBody>
      </p:sp>
      <p:sp>
        <p:nvSpPr>
          <p:cNvPr id="330" name="Google Shape;330;p43"/>
          <p:cNvSpPr txBox="1"/>
          <p:nvPr>
            <p:ph idx="1" type="body"/>
          </p:nvPr>
        </p:nvSpPr>
        <p:spPr>
          <a:xfrm>
            <a:off x="830700" y="2319050"/>
            <a:ext cx="53175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You’ll learn as you use the printer more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Simply: if it sounds unusual, if it vibrates, if something pops off, turn off the printer (red power switch) because something’s wrong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Google is your friend, but know when to stop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If it’s getting too complicated, p</a:t>
            </a:r>
            <a:r>
              <a:rPr lang="en-GB"/>
              <a:t>ut the issue on Slack, and ask senior members to help you with 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Examples of issue getting too much: you have to get inside control box to fix, takes more than a day, you need power tools, etc.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Doesn’t mean you’re off the hook, it just means you need to ask for help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Don’t break things too much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You’ll be that senior member fixing stuff newbies break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further readings</a:t>
            </a:r>
            <a:endParaRPr/>
          </a:p>
        </p:txBody>
      </p:sp>
      <p:sp>
        <p:nvSpPr>
          <p:cNvPr id="336" name="Google Shape;336;p4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By the time this workshop ends, I’ll have put up a list of active projects and who the lead on that is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 the project name as keywords and Google about it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As a member you’ll take part in projects, so it’s good to think a bit ahead</a:t>
            </a:r>
            <a:endParaRPr/>
          </a:p>
        </p:txBody>
      </p:sp>
      <p:sp>
        <p:nvSpPr>
          <p:cNvPr id="337" name="Google Shape;337;p44"/>
          <p:cNvSpPr txBox="1"/>
          <p:nvPr>
            <p:ph idx="1" type="body"/>
          </p:nvPr>
        </p:nvSpPr>
        <p:spPr>
          <a:xfrm>
            <a:off x="4873575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Take a brief look at the projects ideas slides  in this repository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You’ll do a short project / work on a Rapid project at the end of workshops, so it’s good to see ahead and know what type of project you’ll do for which workshop you like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there’s a word you don’t understand in the slide, let me know and I’ll add it here</a:t>
            </a:r>
            <a:endParaRPr/>
          </a:p>
        </p:txBody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3D printing overview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Slicing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Starting a print on the printer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Cleaning the bed / sanding 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General good practice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First layer importance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Printed solid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Troubleshooting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Part 1: on the computer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 #1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(to get over the boring stuff)</a:t>
            </a:r>
            <a:endParaRPr sz="2000"/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is 3D printing?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is FDM?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is slicing?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</a:t>
            </a:r>
            <a:r>
              <a:rPr lang="en-GB"/>
              <a:t>nswer #1</a:t>
            </a:r>
            <a:endParaRPr sz="2000"/>
          </a:p>
        </p:txBody>
      </p:sp>
      <p:sp>
        <p:nvSpPr>
          <p:cNvPr id="170" name="Google Shape;170;p20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3D printing is rapid prototyping method, mostly used in industry to save time and money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FDM is a way to 3D print, by layering plastic on top of each other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Slicing cuts a 3D model into a set of 2D layers for FDM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repo</a:t>
            </a:r>
            <a:endParaRPr/>
          </a:p>
        </p:txBody>
      </p:sp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There’s two repo I want you to get today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https://github.com/UBC-Rapid/Cura-settings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https://github.com/rprakitpong/RapidPrototypingWorkshop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on the green button -&gt; [Open in Desktop]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Github Desktop should pop up and you can click along to get download the whole </a:t>
            </a:r>
            <a:r>
              <a:rPr lang="en-GB"/>
              <a:t>repository</a:t>
            </a:r>
            <a:r>
              <a:rPr lang="en-GB"/>
              <a:t> to your laptop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If this is the first time you open Github Desktop, you’ll be prompted to log in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8350" y="1603700"/>
            <a:ext cx="4310852" cy="1936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